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8" r:id="rId3"/>
    <p:sldId id="262" r:id="rId4"/>
    <p:sldId id="25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DE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515" autoAdjust="0"/>
  </p:normalViewPr>
  <p:slideViewPr>
    <p:cSldViewPr snapToGrid="0">
      <p:cViewPr varScale="1">
        <p:scale>
          <a:sx n="58" d="100"/>
          <a:sy n="58" d="100"/>
        </p:scale>
        <p:origin x="921"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t>2/10/2018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t>‹#›</a:t>
            </a:fld>
            <a:endParaRPr lang="en-US" dirty="0"/>
          </a:p>
        </p:txBody>
      </p:sp>
    </p:spTree>
    <p:extLst>
      <p:ext uri="{BB962C8B-B14F-4D97-AF65-F5344CB8AC3E}">
        <p14:creationId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park.apache.org/docs/latest/streaming-programming-guide.html#checkpoin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BA84A6-902C-40FB-B4F8-0E45DBFBBCAE}" type="slidenum">
              <a:rPr lang="en-US" smtClean="0"/>
              <a:t>1</a:t>
            </a:fld>
            <a:endParaRPr lang="en-US" dirty="0"/>
          </a:p>
        </p:txBody>
      </p:sp>
    </p:spTree>
    <p:extLst>
      <p:ext uri="{BB962C8B-B14F-4D97-AF65-F5344CB8AC3E}">
        <p14:creationId xmlns:p14="http://schemas.microsoft.com/office/powerpoint/2010/main" val="2331477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BA84A6-902C-40FB-B4F8-0E45DBFBBCAE}" type="slidenum">
              <a:rPr lang="en-US" smtClean="0"/>
              <a:t>2</a:t>
            </a:fld>
            <a:endParaRPr lang="en-US" dirty="0"/>
          </a:p>
        </p:txBody>
      </p:sp>
    </p:spTree>
    <p:extLst>
      <p:ext uri="{BB962C8B-B14F-4D97-AF65-F5344CB8AC3E}">
        <p14:creationId xmlns:p14="http://schemas.microsoft.com/office/powerpoint/2010/main" val="3059847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3</a:t>
            </a:fld>
            <a:endParaRPr lang="en-US" dirty="0"/>
          </a:p>
        </p:txBody>
      </p:sp>
    </p:spTree>
    <p:extLst>
      <p:ext uri="{BB962C8B-B14F-4D97-AF65-F5344CB8AC3E}">
        <p14:creationId xmlns:p14="http://schemas.microsoft.com/office/powerpoint/2010/main" val="561359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t>4</a:t>
            </a:fld>
            <a:endParaRPr lang="en-US" dirty="0"/>
          </a:p>
        </p:txBody>
      </p:sp>
    </p:spTree>
    <p:extLst>
      <p:ext uri="{BB962C8B-B14F-4D97-AF65-F5344CB8AC3E}">
        <p14:creationId xmlns:p14="http://schemas.microsoft.com/office/powerpoint/2010/main" val="118047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5" name="Footer Placeholder 4">
            <a:extLst>
              <a:ext uri="{FF2B5EF4-FFF2-40B4-BE49-F238E27FC236}">
                <a16:creationId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5" name="Footer Placeholder 4">
            <a:extLst>
              <a:ext uri="{FF2B5EF4-FFF2-40B4-BE49-F238E27FC236}">
                <a16:creationId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5" name="Footer Placeholder 4">
            <a:extLst>
              <a:ext uri="{FF2B5EF4-FFF2-40B4-BE49-F238E27FC236}">
                <a16:creationId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5" name="Footer Placeholder 4">
            <a:extLst>
              <a:ext uri="{FF2B5EF4-FFF2-40B4-BE49-F238E27FC236}">
                <a16:creationId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5" name="Footer Placeholder 4">
            <a:extLst>
              <a:ext uri="{FF2B5EF4-FFF2-40B4-BE49-F238E27FC236}">
                <a16:creationId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6" name="Footer Placeholder 5">
            <a:extLst>
              <a:ext uri="{FF2B5EF4-FFF2-40B4-BE49-F238E27FC236}">
                <a16:creationId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8" name="Footer Placeholder 7">
            <a:extLst>
              <a:ext uri="{FF2B5EF4-FFF2-40B4-BE49-F238E27FC236}">
                <a16:creationId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4" name="Footer Placeholder 3">
            <a:extLst>
              <a:ext uri="{FF2B5EF4-FFF2-40B4-BE49-F238E27FC236}">
                <a16:creationId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3" name="Footer Placeholder 2">
            <a:extLst>
              <a:ext uri="{FF2B5EF4-FFF2-40B4-BE49-F238E27FC236}">
                <a16:creationId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6" name="Footer Placeholder 5">
            <a:extLst>
              <a:ext uri="{FF2B5EF4-FFF2-40B4-BE49-F238E27FC236}">
                <a16:creationId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t>2/10/2018</a:t>
            </a:fld>
            <a:endParaRPr lang="en-US" dirty="0"/>
          </a:p>
        </p:txBody>
      </p:sp>
      <p:sp>
        <p:nvSpPr>
          <p:cNvPr id="6" name="Footer Placeholder 5">
            <a:extLst>
              <a:ext uri="{FF2B5EF4-FFF2-40B4-BE49-F238E27FC236}">
                <a16:creationId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t>‹#›</a:t>
            </a:fld>
            <a:endParaRPr lang="en-US" dirty="0"/>
          </a:p>
        </p:txBody>
      </p:sp>
    </p:spTree>
    <p:extLst>
      <p:ext uri="{BB962C8B-B14F-4D97-AF65-F5344CB8AC3E}">
        <p14:creationId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t>2/10/2018</a:t>
            </a:fld>
            <a:endParaRPr lang="en-US" dirty="0"/>
          </a:p>
        </p:txBody>
      </p:sp>
      <p:sp>
        <p:nvSpPr>
          <p:cNvPr id="5" name="Footer Placeholder 4">
            <a:extLst>
              <a:ext uri="{FF2B5EF4-FFF2-40B4-BE49-F238E27FC236}">
                <a16:creationId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t>‹#›</a:t>
            </a:fld>
            <a:endParaRPr lang="en-US" dirty="0"/>
          </a:p>
        </p:txBody>
      </p:sp>
    </p:spTree>
    <p:extLst>
      <p:ext uri="{BB962C8B-B14F-4D97-AF65-F5344CB8AC3E}">
        <p14:creationId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3B10-BE81-4D57-AFA2-B3736C2DF5A9}"/>
              </a:ext>
            </a:extLst>
          </p:cNvPr>
          <p:cNvSpPr>
            <a:spLocks noGrp="1"/>
          </p:cNvSpPr>
          <p:nvPr>
            <p:ph type="ctrTitle"/>
          </p:nvPr>
        </p:nvSpPr>
        <p:spPr>
          <a:xfrm>
            <a:off x="1524000" y="965848"/>
            <a:ext cx="9144000" cy="2387600"/>
          </a:xfrm>
        </p:spPr>
        <p:txBody>
          <a:bodyPr/>
          <a:lstStyle/>
          <a:p>
            <a:r>
              <a:rPr lang="en-US" dirty="0">
                <a:solidFill>
                  <a:schemeClr val="bg1"/>
                </a:solidFill>
                <a:latin typeface="Roboto" pitchFamily="2" charset="0"/>
                <a:ea typeface="Roboto" pitchFamily="2" charset="0"/>
              </a:rPr>
              <a:t>Window Operations</a:t>
            </a:r>
          </a:p>
        </p:txBody>
      </p:sp>
    </p:spTree>
    <p:extLst>
      <p:ext uri="{BB962C8B-B14F-4D97-AF65-F5344CB8AC3E}">
        <p14:creationId xmlns:p14="http://schemas.microsoft.com/office/powerpoint/2010/main" val="280658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4D686A-5D46-49F1-AACD-48FB6D1E1DF9}"/>
              </a:ext>
            </a:extLst>
          </p:cNvPr>
          <p:cNvSpPr/>
          <p:nvPr/>
        </p:nvSpPr>
        <p:spPr>
          <a:xfrm>
            <a:off x="1079157" y="2883243"/>
            <a:ext cx="9226893" cy="3505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B8DADD-A79A-43C8-9A0B-A0643E1A4BC3}"/>
              </a:ext>
            </a:extLst>
          </p:cNvPr>
          <p:cNvSpPr>
            <a:spLocks noGrp="1"/>
          </p:cNvSpPr>
          <p:nvPr>
            <p:ph type="title"/>
          </p:nvPr>
        </p:nvSpPr>
        <p:spPr/>
        <p:txBody>
          <a:bodyPr>
            <a:normAutofit/>
          </a:bodyPr>
          <a:lstStyle/>
          <a:p>
            <a:r>
              <a:rPr lang="en-US" sz="3600" dirty="0">
                <a:solidFill>
                  <a:schemeClr val="bg1"/>
                </a:solidFill>
                <a:latin typeface="Roboto" pitchFamily="2" charset="0"/>
                <a:ea typeface="Roboto" pitchFamily="2" charset="0"/>
              </a:rPr>
              <a:t>Windowed Computations Overview</a:t>
            </a:r>
          </a:p>
        </p:txBody>
      </p:sp>
      <p:sp>
        <p:nvSpPr>
          <p:cNvPr id="3" name="Content Placeholder 2">
            <a:extLst>
              <a:ext uri="{FF2B5EF4-FFF2-40B4-BE49-F238E27FC236}">
                <a16:creationId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rPr>
              <a:t>Spark Streaming provides </a:t>
            </a:r>
            <a:r>
              <a:rPr lang="en-US" i="1" dirty="0">
                <a:solidFill>
                  <a:schemeClr val="bg1"/>
                </a:solidFill>
              </a:rPr>
              <a:t>windowed computations</a:t>
            </a:r>
            <a:r>
              <a:rPr lang="en-US" dirty="0">
                <a:solidFill>
                  <a:schemeClr val="bg1"/>
                </a:solidFill>
              </a:rPr>
              <a:t>, which allow you to apply transformations over a sliding window of data. </a:t>
            </a:r>
            <a:endParaRPr lang="en-US" sz="2000" dirty="0">
              <a:solidFill>
                <a:schemeClr val="bg1"/>
              </a:solidFill>
              <a:latin typeface="Roboto" pitchFamily="2" charset="0"/>
              <a:ea typeface="Roboto" pitchFamily="2" charset="0"/>
            </a:endParaRPr>
          </a:p>
        </p:txBody>
      </p:sp>
      <p:pic>
        <p:nvPicPr>
          <p:cNvPr id="1026" name="Picture 2" descr="Spark Streaming">
            <a:extLst>
              <a:ext uri="{FF2B5EF4-FFF2-40B4-BE49-F238E27FC236}">
                <a16:creationId xmlns:a16="http://schemas.microsoft.com/office/drawing/2014/main" id="{9F0D7640-79C3-45B8-BB2F-1B9228CE18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693259"/>
            <a:ext cx="946785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8566D5-7E8D-41C4-A1A9-41BD1457F901}"/>
              </a:ext>
            </a:extLst>
          </p:cNvPr>
          <p:cNvSpPr/>
          <p:nvPr/>
        </p:nvSpPr>
        <p:spPr>
          <a:xfrm>
            <a:off x="1079157" y="1458097"/>
            <a:ext cx="9226893" cy="3505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38C60CF-F368-4D54-8FD4-C3D4B73848DE}"/>
              </a:ext>
            </a:extLst>
          </p:cNvPr>
          <p:cNvSpPr>
            <a:spLocks noGrp="1"/>
          </p:cNvSpPr>
          <p:nvPr>
            <p:ph type="title"/>
          </p:nvPr>
        </p:nvSpPr>
        <p:spPr>
          <a:xfrm>
            <a:off x="838200" y="365125"/>
            <a:ext cx="10515600" cy="1325563"/>
          </a:xfrm>
        </p:spPr>
        <p:txBody>
          <a:bodyPr>
            <a:normAutofit/>
          </a:bodyPr>
          <a:lstStyle/>
          <a:p>
            <a:r>
              <a:rPr lang="en-US" sz="3600" dirty="0">
                <a:solidFill>
                  <a:schemeClr val="bg1"/>
                </a:solidFill>
                <a:latin typeface="Roboto" pitchFamily="2" charset="0"/>
                <a:ea typeface="Roboto" pitchFamily="2" charset="0"/>
              </a:rPr>
              <a:t>Parameters</a:t>
            </a:r>
          </a:p>
        </p:txBody>
      </p:sp>
      <p:sp>
        <p:nvSpPr>
          <p:cNvPr id="10" name="Content Placeholder 2">
            <a:extLst>
              <a:ext uri="{FF2B5EF4-FFF2-40B4-BE49-F238E27FC236}">
                <a16:creationId xmlns:a16="http://schemas.microsoft.com/office/drawing/2014/main" id="{160491C9-0B53-4C1E-ABF1-B0638494DC68}"/>
              </a:ext>
            </a:extLst>
          </p:cNvPr>
          <p:cNvSpPr>
            <a:spLocks noGrp="1"/>
          </p:cNvSpPr>
          <p:nvPr>
            <p:ph idx="1"/>
          </p:nvPr>
        </p:nvSpPr>
        <p:spPr>
          <a:xfrm>
            <a:off x="838200" y="1825625"/>
            <a:ext cx="10515600" cy="5118872"/>
          </a:xfrm>
        </p:spPr>
        <p:txBody>
          <a:bodyPr>
            <a:normAutofit lnSpcReduction="10000"/>
          </a:bodyPr>
          <a:lstStyle/>
          <a:p>
            <a:pPr fontAlgn="base"/>
            <a:endParaRPr lang="en-US" dirty="0">
              <a:solidFill>
                <a:schemeClr val="bg1"/>
              </a:solidFill>
            </a:endParaRPr>
          </a:p>
          <a:p>
            <a:pPr fontAlgn="base"/>
            <a:endParaRPr lang="en-US" dirty="0">
              <a:solidFill>
                <a:schemeClr val="bg1"/>
              </a:solidFill>
            </a:endParaRPr>
          </a:p>
          <a:p>
            <a:pPr fontAlgn="base"/>
            <a:endParaRPr lang="en-US" dirty="0">
              <a:solidFill>
                <a:schemeClr val="bg1"/>
              </a:solidFill>
            </a:endParaRPr>
          </a:p>
          <a:p>
            <a:pPr fontAlgn="base"/>
            <a:endParaRPr lang="en-US" dirty="0">
              <a:solidFill>
                <a:schemeClr val="bg1"/>
              </a:solidFill>
            </a:endParaRPr>
          </a:p>
          <a:p>
            <a:pPr fontAlgn="base"/>
            <a:endParaRPr lang="en-US" dirty="0">
              <a:solidFill>
                <a:schemeClr val="bg1"/>
              </a:solidFill>
            </a:endParaRPr>
          </a:p>
          <a:p>
            <a:pPr fontAlgn="base"/>
            <a:endParaRPr lang="en-US" dirty="0">
              <a:solidFill>
                <a:schemeClr val="bg1"/>
              </a:solidFill>
            </a:endParaRPr>
          </a:p>
          <a:p>
            <a:pPr fontAlgn="base"/>
            <a:endParaRPr lang="en-US" dirty="0">
              <a:solidFill>
                <a:schemeClr val="bg1"/>
              </a:solidFill>
            </a:endParaRPr>
          </a:p>
          <a:p>
            <a:pPr fontAlgn="base"/>
            <a:r>
              <a:rPr lang="en-US" dirty="0">
                <a:solidFill>
                  <a:schemeClr val="bg1"/>
                </a:solidFill>
              </a:rPr>
              <a:t>Two Parameters:</a:t>
            </a:r>
          </a:p>
          <a:p>
            <a:pPr lvl="1"/>
            <a:r>
              <a:rPr lang="en-US" i="1" dirty="0">
                <a:solidFill>
                  <a:schemeClr val="bg1"/>
                </a:solidFill>
              </a:rPr>
              <a:t>window length</a:t>
            </a:r>
            <a:r>
              <a:rPr lang="en-US" dirty="0">
                <a:solidFill>
                  <a:schemeClr val="bg1"/>
                </a:solidFill>
              </a:rPr>
              <a:t> - The duration of the window (3 in the figure).</a:t>
            </a:r>
          </a:p>
          <a:p>
            <a:pPr lvl="1"/>
            <a:r>
              <a:rPr lang="en-US" i="1" dirty="0">
                <a:solidFill>
                  <a:schemeClr val="bg1"/>
                </a:solidFill>
              </a:rPr>
              <a:t>sliding interval</a:t>
            </a:r>
            <a:r>
              <a:rPr lang="en-US" dirty="0">
                <a:solidFill>
                  <a:schemeClr val="bg1"/>
                </a:solidFill>
              </a:rPr>
              <a:t> - The interval at which the window operation is performed (2 in the figure). </a:t>
            </a:r>
            <a:endParaRPr lang="en-US" sz="1600" dirty="0">
              <a:solidFill>
                <a:schemeClr val="bg1"/>
              </a:solidFill>
              <a:latin typeface="Roboto" pitchFamily="2" charset="0"/>
              <a:ea typeface="Roboto" pitchFamily="2" charset="0"/>
            </a:endParaRPr>
          </a:p>
        </p:txBody>
      </p:sp>
      <p:pic>
        <p:nvPicPr>
          <p:cNvPr id="11" name="Picture 2" descr="Spark Streaming">
            <a:extLst>
              <a:ext uri="{FF2B5EF4-FFF2-40B4-BE49-F238E27FC236}">
                <a16:creationId xmlns:a16="http://schemas.microsoft.com/office/drawing/2014/main" id="{D99AE85D-9A34-476E-B832-5119DA77CA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68113"/>
            <a:ext cx="946785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3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BDF85BD-EFF1-406B-B5E0-F734EFE4DEE0}"/>
              </a:ext>
            </a:extLst>
          </p:cNvPr>
          <p:cNvSpPr>
            <a:spLocks noGrp="1"/>
          </p:cNvSpPr>
          <p:nvPr>
            <p:ph type="title"/>
          </p:nvPr>
        </p:nvSpPr>
        <p:spPr>
          <a:xfrm>
            <a:off x="838200" y="365125"/>
            <a:ext cx="10515600" cy="1325563"/>
          </a:xfrm>
        </p:spPr>
        <p:txBody>
          <a:bodyPr/>
          <a:lstStyle/>
          <a:p>
            <a:r>
              <a:rPr lang="en-US" dirty="0">
                <a:solidFill>
                  <a:schemeClr val="bg1"/>
                </a:solidFill>
                <a:latin typeface="Roboto" pitchFamily="2" charset="0"/>
                <a:ea typeface="Roboto" pitchFamily="2" charset="0"/>
              </a:rPr>
              <a:t>4 Most popular Window Operations</a:t>
            </a:r>
            <a:endParaRPr lang="en-US" dirty="0">
              <a:solidFill>
                <a:schemeClr val="bg1"/>
              </a:solidFill>
              <a:latin typeface="Consolas" panose="020B0609020204030204" pitchFamily="49" charset="0"/>
            </a:endParaRPr>
          </a:p>
        </p:txBody>
      </p:sp>
      <p:sp>
        <p:nvSpPr>
          <p:cNvPr id="9" name="Content Placeholder 2">
            <a:extLst>
              <a:ext uri="{FF2B5EF4-FFF2-40B4-BE49-F238E27FC236}">
                <a16:creationId xmlns:a16="http://schemas.microsoft.com/office/drawing/2014/main" id="{1B1E2F02-D000-4884-A605-96A934F813DA}"/>
              </a:ext>
            </a:extLst>
          </p:cNvPr>
          <p:cNvSpPr>
            <a:spLocks noGrp="1"/>
          </p:cNvSpPr>
          <p:nvPr>
            <p:ph idx="1"/>
          </p:nvPr>
        </p:nvSpPr>
        <p:spPr>
          <a:xfrm>
            <a:off x="838200" y="1825625"/>
            <a:ext cx="10515600" cy="4351338"/>
          </a:xfrm>
        </p:spPr>
        <p:txBody>
          <a:bodyPr>
            <a:normAutofit/>
          </a:bodyPr>
          <a:lstStyle/>
          <a:p>
            <a:r>
              <a:rPr lang="en-US" dirty="0">
                <a:solidFill>
                  <a:schemeClr val="bg1"/>
                </a:solidFill>
              </a:rPr>
              <a:t>window</a:t>
            </a:r>
          </a:p>
          <a:p>
            <a:r>
              <a:rPr lang="en-US" dirty="0" err="1">
                <a:solidFill>
                  <a:schemeClr val="bg1"/>
                </a:solidFill>
              </a:rPr>
              <a:t>countByWindow</a:t>
            </a:r>
            <a:endParaRPr lang="en-US" dirty="0">
              <a:solidFill>
                <a:schemeClr val="bg1"/>
              </a:solidFill>
            </a:endParaRPr>
          </a:p>
          <a:p>
            <a:r>
              <a:rPr lang="en-US" dirty="0" err="1">
                <a:solidFill>
                  <a:schemeClr val="bg1"/>
                </a:solidFill>
              </a:rPr>
              <a:t>reduceByKeyAndWindow</a:t>
            </a:r>
            <a:endParaRPr lang="en-US" dirty="0">
              <a:solidFill>
                <a:schemeClr val="bg1"/>
              </a:solidFill>
            </a:endParaRPr>
          </a:p>
          <a:p>
            <a:r>
              <a:rPr lang="en-US" dirty="0" err="1">
                <a:solidFill>
                  <a:schemeClr val="bg1"/>
                </a:solidFill>
              </a:rPr>
              <a:t>countByValueAndWindow</a:t>
            </a:r>
            <a:endParaRPr lang="en-US" dirty="0">
              <a:solidFill>
                <a:schemeClr val="bg1"/>
              </a:solidFill>
            </a:endParaRPr>
          </a:p>
        </p:txBody>
      </p:sp>
    </p:spTree>
    <p:extLst>
      <p:ext uri="{BB962C8B-B14F-4D97-AF65-F5344CB8AC3E}">
        <p14:creationId xmlns:p14="http://schemas.microsoft.com/office/powerpoint/2010/main" val="2965454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TotalTime>
  <Words>35</Words>
  <Application>Microsoft Office PowerPoint</Application>
  <PresentationFormat>Widescreen</PresentationFormat>
  <Paragraphs>37</Paragraphs>
  <Slides>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Calibri Light</vt:lpstr>
      <vt:lpstr>Consolas</vt:lpstr>
      <vt:lpstr>Roboto</vt:lpstr>
      <vt:lpstr>Office Theme</vt:lpstr>
      <vt:lpstr>Window Operations</vt:lpstr>
      <vt:lpstr>Windowed Computations Overview</vt:lpstr>
      <vt:lpstr>Parameters</vt:lpstr>
      <vt:lpstr>4 Most popular Window Operations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Matthew McAteer</cp:lastModifiedBy>
  <cp:revision>27</cp:revision>
  <dcterms:created xsi:type="dcterms:W3CDTF">2017-10-26T16:43:38Z</dcterms:created>
  <dcterms:modified xsi:type="dcterms:W3CDTF">2018-02-10T18:15:48Z</dcterms:modified>
</cp:coreProperties>
</file>